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14" d="100"/>
          <a:sy n="114" d="100"/>
        </p:scale>
        <p:origin x="18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72A625-871D-42E1-B573-0358A6896FC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558E48B-B1CF-4E74-B1DD-FEDC9E9919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C46A3F7-FB2D-4A58-9CA2-FA9E8FFF110C}"/>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45756B81-524E-4FE4-9F97-92998F9A0B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7859AA-CC56-4780-A619-F53784A5178E}"/>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1777636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4643C2-60E2-4DCA-9E29-16AE3B4893F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71DD3AD-0A12-4749-9138-984A4674912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9A963B-9642-4B15-AABE-582E7DFB2DEF}"/>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1EB41820-7C7B-41E4-A557-BE69DC9853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6A3A3B-784B-47DA-A4F6-9FC8184CE7A4}"/>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164549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630F56F-2376-44E0-A2EB-7523951A530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FEB62D2-7DEC-466E-9FAC-79D7A2B1E2C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C8647D9-FFD6-49D4-826E-3967E77BD400}"/>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C8151ABB-D5E7-4129-91E4-D83A1FDCEE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4EA225-1CBF-44BB-9AF4-79FC1740960A}"/>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134121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A4AA04-CD0D-4A6E-A815-ECE721C45A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C6D4C6-0223-4ECA-A4BE-ECD8FA5E937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E268B1-38E2-403E-8533-4B5484233B59}"/>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382B5F2C-18D4-4B15-80A5-9EEE6D9400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6960CB-67E3-49A1-A674-B02AC6ADBDBD}"/>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2494716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1FD5B2-FA84-4C0F-9993-C887FDBA158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9CFC1E-2AFC-4EE3-8C8B-7127971B3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2AD2FB3-C107-474F-9A25-3C40A58F62A9}"/>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D3430A28-124B-4C8D-83E3-919E54F0D1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30897C-36D5-4398-BE4F-38C326D7DF4F}"/>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340086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386289-FBCF-4364-A373-F1ECBE13614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EFB0CC3-5AD1-4C3C-9AE2-F2FA5D052C5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4CC5A2E-43B6-4F47-AC46-9E22E72DE19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BA78388-FB4B-46B0-A84D-1BBC2C017E76}"/>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6" name="フッター プレースホルダー 5">
            <a:extLst>
              <a:ext uri="{FF2B5EF4-FFF2-40B4-BE49-F238E27FC236}">
                <a16:creationId xmlns:a16="http://schemas.microsoft.com/office/drawing/2014/main" id="{5CCB08AC-3528-4562-8435-2C3767281F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584A385-8390-4467-8E5E-3E89FCDFB4C9}"/>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215801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DF3DF9-F7F2-4A7E-9557-2F4DD7AA181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1C3D9C7-E3F5-4F9B-9B76-AC865B912A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F275EA8-3AEE-43FA-83F0-4BB408ED701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1008F91-6A47-4209-AC36-54D078A2D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D88EEC4-861D-4463-89AB-26B1F5E7DC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9A4DF21-CACD-462E-8819-33C07995ADBB}"/>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8" name="フッター プレースホルダー 7">
            <a:extLst>
              <a:ext uri="{FF2B5EF4-FFF2-40B4-BE49-F238E27FC236}">
                <a16:creationId xmlns:a16="http://schemas.microsoft.com/office/drawing/2014/main" id="{11542F49-B015-441A-A122-CEC879366FC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33D17E0-12A4-4D87-8F31-80785AEF7C4F}"/>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3835975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80BAE5-6CB0-46F5-B4B4-C082CE6CF7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919B183-5DF3-47B4-BF9B-C38AB0648266}"/>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4" name="フッター プレースホルダー 3">
            <a:extLst>
              <a:ext uri="{FF2B5EF4-FFF2-40B4-BE49-F238E27FC236}">
                <a16:creationId xmlns:a16="http://schemas.microsoft.com/office/drawing/2014/main" id="{0AE5D24B-464C-47FF-BBED-BC483936202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A114B98-6577-4BEA-BE4A-23E171B99BFC}"/>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428894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7075E2E-F735-4E8B-99A6-61BB9D069223}"/>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3" name="フッター プレースホルダー 2">
            <a:extLst>
              <a:ext uri="{FF2B5EF4-FFF2-40B4-BE49-F238E27FC236}">
                <a16:creationId xmlns:a16="http://schemas.microsoft.com/office/drawing/2014/main" id="{E4030888-289D-494B-A33B-63E5E7A2259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9A01365-7378-4075-A779-B66477211123}"/>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420606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4E426-8BD8-40EF-9A1E-5D8384F4784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676949-B6B4-4753-B21D-08B733E1E6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BD66BB0-6715-4A6B-A4A5-7D5394083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E52D4A-4754-4B07-85D9-F5C83C15224B}"/>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6" name="フッター プレースホルダー 5">
            <a:extLst>
              <a:ext uri="{FF2B5EF4-FFF2-40B4-BE49-F238E27FC236}">
                <a16:creationId xmlns:a16="http://schemas.microsoft.com/office/drawing/2014/main" id="{EF5E2D7C-6AB3-4902-8A31-EC9C4D86676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E3CB306-96FC-4328-B259-D2A944B0FF1D}"/>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333449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1188C8-99DA-4B91-869C-15BA0EFF6B4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4B824B3-9ABD-48C5-8DE4-942EA3D96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2875B12-7B42-4D7B-90BC-FB969498A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0BD284B-FAB4-48CD-A8AE-04E0620490E2}"/>
              </a:ext>
            </a:extLst>
          </p:cNvPr>
          <p:cNvSpPr>
            <a:spLocks noGrp="1"/>
          </p:cNvSpPr>
          <p:nvPr>
            <p:ph type="dt" sz="half" idx="10"/>
          </p:nvPr>
        </p:nvSpPr>
        <p:spPr/>
        <p:txBody>
          <a:bodyPr/>
          <a:lstStyle/>
          <a:p>
            <a:fld id="{D4A91B93-EF9A-4B32-B365-F8230A306956}" type="datetimeFigureOut">
              <a:rPr kumimoji="1" lang="ja-JP" altLang="en-US" smtClean="0"/>
              <a:t>2020/11/6</a:t>
            </a:fld>
            <a:endParaRPr kumimoji="1" lang="ja-JP" altLang="en-US"/>
          </a:p>
        </p:txBody>
      </p:sp>
      <p:sp>
        <p:nvSpPr>
          <p:cNvPr id="6" name="フッター プレースホルダー 5">
            <a:extLst>
              <a:ext uri="{FF2B5EF4-FFF2-40B4-BE49-F238E27FC236}">
                <a16:creationId xmlns:a16="http://schemas.microsoft.com/office/drawing/2014/main" id="{41D54E95-966A-47F1-BD00-E6DEAE5B01A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D25D1C-C818-4CAD-A65C-91459CA3DBE7}"/>
              </a:ext>
            </a:extLst>
          </p:cNvPr>
          <p:cNvSpPr>
            <a:spLocks noGrp="1"/>
          </p:cNvSpPr>
          <p:nvPr>
            <p:ph type="sldNum" sz="quarter" idx="12"/>
          </p:nvPr>
        </p:nvSpPr>
        <p:spPr/>
        <p:txBody>
          <a:body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413311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095214D-AB77-4D4F-B676-3A7E48286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CFFA849-9901-4A4B-8A4E-EDB89EA575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13A3FB0-568C-4D99-A6D9-ECF5078262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91B93-EF9A-4B32-B365-F8230A306956}" type="datetimeFigureOut">
              <a:rPr kumimoji="1" lang="ja-JP" altLang="en-US" smtClean="0"/>
              <a:t>2020/11/6</a:t>
            </a:fld>
            <a:endParaRPr kumimoji="1" lang="ja-JP" altLang="en-US"/>
          </a:p>
        </p:txBody>
      </p:sp>
      <p:sp>
        <p:nvSpPr>
          <p:cNvPr id="5" name="フッター プレースホルダー 4">
            <a:extLst>
              <a:ext uri="{FF2B5EF4-FFF2-40B4-BE49-F238E27FC236}">
                <a16:creationId xmlns:a16="http://schemas.microsoft.com/office/drawing/2014/main" id="{45866BE3-87DF-45AA-87B3-8F2E26344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0A3FA90-F772-4B34-88AA-47B4A78711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3F898-5DDD-4218-BCE5-432ED5AC4EAC}" type="slidenum">
              <a:rPr kumimoji="1" lang="ja-JP" altLang="en-US" smtClean="0"/>
              <a:t>‹#›</a:t>
            </a:fld>
            <a:endParaRPr kumimoji="1" lang="ja-JP" altLang="en-US"/>
          </a:p>
        </p:txBody>
      </p:sp>
    </p:spTree>
    <p:extLst>
      <p:ext uri="{BB962C8B-B14F-4D97-AF65-F5344CB8AC3E}">
        <p14:creationId xmlns:p14="http://schemas.microsoft.com/office/powerpoint/2010/main" val="4076759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2655F-BD70-4DAA-9AD5-F22AF7C1ADA1}"/>
              </a:ext>
            </a:extLst>
          </p:cNvPr>
          <p:cNvSpPr>
            <a:spLocks noGrp="1"/>
          </p:cNvSpPr>
          <p:nvPr>
            <p:ph type="ctrTitle"/>
          </p:nvPr>
        </p:nvSpPr>
        <p:spPr>
          <a:xfrm>
            <a:off x="1653363" y="365760"/>
            <a:ext cx="9367203" cy="1188720"/>
          </a:xfrm>
        </p:spPr>
        <p:txBody>
          <a:bodyPr vert="horz" lIns="91440" tIns="45720" rIns="91440" bIns="45720" rtlCol="0" anchor="ctr">
            <a:normAutofit/>
          </a:bodyPr>
          <a:lstStyle/>
          <a:p>
            <a:pPr algn="l"/>
            <a:r>
              <a:rPr kumimoji="1" lang="en-US" altLang="ja-JP" sz="4400" kern="1200">
                <a:solidFill>
                  <a:schemeClr val="tx1"/>
                </a:solidFill>
                <a:latin typeface="+mj-lt"/>
                <a:ea typeface="+mj-ea"/>
                <a:cs typeface="+mj-cs"/>
              </a:rPr>
              <a:t>“</a:t>
            </a:r>
            <a:r>
              <a:rPr kumimoji="1" lang="ja-JP" altLang="en-US" sz="4400" kern="1200">
                <a:solidFill>
                  <a:schemeClr val="tx1"/>
                </a:solidFill>
                <a:latin typeface="+mj-lt"/>
                <a:ea typeface="+mj-ea"/>
                <a:cs typeface="+mj-cs"/>
              </a:rPr>
              <a:t>作品名</a:t>
            </a:r>
            <a:r>
              <a:rPr kumimoji="1" lang="en-US" altLang="ja-JP" sz="4400" kern="1200">
                <a:solidFill>
                  <a:schemeClr val="tx1"/>
                </a:solidFill>
                <a:latin typeface="+mj-lt"/>
                <a:ea typeface="+mj-ea"/>
                <a:cs typeface="+mj-cs"/>
              </a:rPr>
              <a:t>”</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字幕 2">
            <a:extLst>
              <a:ext uri="{FF2B5EF4-FFF2-40B4-BE49-F238E27FC236}">
                <a16:creationId xmlns:a16="http://schemas.microsoft.com/office/drawing/2014/main" id="{3207B938-CCCE-4DBB-9CF5-5926847B8A2B}"/>
              </a:ext>
            </a:extLst>
          </p:cNvPr>
          <p:cNvSpPr>
            <a:spLocks noGrp="1"/>
          </p:cNvSpPr>
          <p:nvPr>
            <p:ph type="subTitle" idx="1"/>
          </p:nvPr>
        </p:nvSpPr>
        <p:spPr>
          <a:xfrm>
            <a:off x="1653363" y="2176272"/>
            <a:ext cx="9367204" cy="4041648"/>
          </a:xfrm>
        </p:spPr>
        <p:txBody>
          <a:bodyPr vert="horz" lIns="91440" tIns="45720" rIns="91440" bIns="45720" rtlCol="0" anchor="t">
            <a:normAutofit/>
          </a:bodyPr>
          <a:lstStyle/>
          <a:p>
            <a:pPr indent="-228600">
              <a:buFont typeface="Arial" panose="020B0604020202020204" pitchFamily="34" charset="0"/>
              <a:buChar char="•"/>
            </a:pPr>
            <a:r>
              <a:rPr kumimoji="1" lang="ja-JP" altLang="en-US" sz="3200" dirty="0"/>
              <a:t>チーム</a:t>
            </a:r>
            <a:r>
              <a:rPr kumimoji="1" lang="en-US" altLang="ja-JP" sz="3200" dirty="0"/>
              <a:t>:D_2006</a:t>
            </a:r>
          </a:p>
          <a:p>
            <a:pPr indent="-228600" algn="l">
              <a:buFont typeface="Arial" panose="020B0604020202020204" pitchFamily="34" charset="0"/>
              <a:buChar char="•"/>
            </a:pPr>
            <a:endParaRPr kumimoji="1" lang="en-US" altLang="ja-JP" dirty="0"/>
          </a:p>
          <a:p>
            <a:pPr algn="l"/>
            <a:r>
              <a:rPr kumimoji="1" lang="ja-JP" altLang="en-US" sz="1800" dirty="0"/>
              <a:t>メンバー</a:t>
            </a:r>
            <a:r>
              <a:rPr lang="en-US" altLang="ja-JP" sz="1800" dirty="0"/>
              <a:t>:</a:t>
            </a:r>
            <a:r>
              <a:rPr lang="ja-JP" altLang="en-US" sz="1800" dirty="0"/>
              <a:t>伊地知翔也</a:t>
            </a:r>
            <a:endParaRPr lang="en-US" altLang="ja-JP" sz="1800" dirty="0"/>
          </a:p>
          <a:p>
            <a:pPr algn="l"/>
            <a:r>
              <a:rPr lang="en-US" altLang="ja-JP" sz="1800" dirty="0"/>
              <a:t>	 </a:t>
            </a:r>
            <a:r>
              <a:rPr lang="ja-JP" altLang="en-US" sz="1800" dirty="0"/>
              <a:t>パニアグアカルロス</a:t>
            </a:r>
            <a:endParaRPr lang="en-US" altLang="ja-JP" sz="1800" dirty="0"/>
          </a:p>
          <a:p>
            <a:pPr algn="l"/>
            <a:r>
              <a:rPr lang="en-US" altLang="ja-JP" sz="1800" dirty="0"/>
              <a:t>	 </a:t>
            </a:r>
            <a:r>
              <a:rPr lang="ja-JP" altLang="en-US" sz="1800" dirty="0"/>
              <a:t>中尾龍矢</a:t>
            </a:r>
            <a:endParaRPr lang="en-US" altLang="ja-JP" sz="1800" dirty="0"/>
          </a:p>
          <a:p>
            <a:pPr indent="-228600" algn="l">
              <a:buFont typeface="Arial" panose="020B0604020202020204" pitchFamily="34" charset="0"/>
              <a:buChar char="•"/>
            </a:pPr>
            <a:endParaRPr kumimoji="1" lang="en-US" altLang="ja-JP" dirty="0"/>
          </a:p>
        </p:txBody>
      </p:sp>
    </p:spTree>
    <p:extLst>
      <p:ext uri="{BB962C8B-B14F-4D97-AF65-F5344CB8AC3E}">
        <p14:creationId xmlns:p14="http://schemas.microsoft.com/office/powerpoint/2010/main" val="24328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E114E-E3E3-4470-A838-8093278B034C}"/>
              </a:ext>
            </a:extLst>
          </p:cNvPr>
          <p:cNvSpPr>
            <a:spLocks noGrp="1"/>
          </p:cNvSpPr>
          <p:nvPr>
            <p:ph type="title"/>
          </p:nvPr>
        </p:nvSpPr>
        <p:spPr>
          <a:xfrm>
            <a:off x="4395832" y="629268"/>
            <a:ext cx="7796148" cy="754909"/>
          </a:xfrm>
        </p:spPr>
        <p:txBody>
          <a:bodyPr anchor="b">
            <a:normAutofit/>
          </a:bodyPr>
          <a:lstStyle/>
          <a:p>
            <a:r>
              <a:rPr kumimoji="1" lang="ja-JP" altLang="en-US" sz="3800" dirty="0"/>
              <a:t>「ラバーダック・デバッグ」とは</a:t>
            </a:r>
          </a:p>
        </p:txBody>
      </p:sp>
      <p:sp>
        <p:nvSpPr>
          <p:cNvPr id="3" name="コンテンツ プレースホルダー 2">
            <a:extLst>
              <a:ext uri="{FF2B5EF4-FFF2-40B4-BE49-F238E27FC236}">
                <a16:creationId xmlns:a16="http://schemas.microsoft.com/office/drawing/2014/main" id="{5AECCC94-55B8-414A-B9D6-0AA494411C46}"/>
              </a:ext>
            </a:extLst>
          </p:cNvPr>
          <p:cNvSpPr>
            <a:spLocks noGrp="1"/>
          </p:cNvSpPr>
          <p:nvPr>
            <p:ph idx="1"/>
          </p:nvPr>
        </p:nvSpPr>
        <p:spPr>
          <a:xfrm>
            <a:off x="4965431" y="2438400"/>
            <a:ext cx="6586489" cy="3785419"/>
          </a:xfrm>
        </p:spPr>
        <p:txBody>
          <a:bodyPr>
            <a:normAutofit/>
          </a:bodyPr>
          <a:lstStyle/>
          <a:p>
            <a:r>
              <a:rPr lang="ja-JP" altLang="en-US" sz="2000" dirty="0"/>
              <a:t>ソフトウェア工学の一つの手法で、ゴム製アヒル人形にコードの説明を一行ずつを行い、その過程で解決策を得るというもの</a:t>
            </a:r>
            <a:endParaRPr lang="en-US" altLang="ja-JP" sz="2000" dirty="0"/>
          </a:p>
          <a:p>
            <a:r>
              <a:rPr lang="ja-JP" altLang="en-US" sz="2000" dirty="0"/>
              <a:t>この手法のメリットは、プログラマが自身のコードについて、達成したい目的と意図を言語化する過程にある。（アヒル人形をプログラム初心者として捉え、）相手が正しく理解できるように様々な表現や着眼点を模索することで、新たな解決策と深い理解へ繋がることができる。</a:t>
            </a:r>
          </a:p>
        </p:txBody>
      </p:sp>
      <p:pic>
        <p:nvPicPr>
          <p:cNvPr id="5" name="Picture 4">
            <a:extLst>
              <a:ext uri="{FF2B5EF4-FFF2-40B4-BE49-F238E27FC236}">
                <a16:creationId xmlns:a16="http://schemas.microsoft.com/office/drawing/2014/main" id="{E5148A2E-0E05-4143-88AB-5AB474E28AB6}"/>
              </a:ext>
            </a:extLst>
          </p:cNvPr>
          <p:cNvPicPr>
            <a:picLocks noChangeAspect="1"/>
          </p:cNvPicPr>
          <p:nvPr/>
        </p:nvPicPr>
        <p:blipFill rotWithShape="1">
          <a:blip r:embed="rId2"/>
          <a:srcRect l="51344" r="708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23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0D0CE7-D5B6-4433-A3C4-C1D60A8C2029}"/>
              </a:ext>
            </a:extLst>
          </p:cNvPr>
          <p:cNvSpPr>
            <a:spLocks noGrp="1"/>
          </p:cNvSpPr>
          <p:nvPr>
            <p:ph type="title"/>
          </p:nvPr>
        </p:nvSpPr>
        <p:spPr>
          <a:xfrm>
            <a:off x="841249" y="365760"/>
            <a:ext cx="9912072" cy="1188404"/>
          </a:xfrm>
        </p:spPr>
        <p:txBody>
          <a:bodyPr>
            <a:normAutofit/>
          </a:bodyPr>
          <a:lstStyle/>
          <a:p>
            <a:r>
              <a:rPr kumimoji="1" lang="ja-JP" altLang="en-US" dirty="0"/>
              <a:t>問題点：</a:t>
            </a:r>
          </a:p>
        </p:txBody>
      </p:sp>
      <p:sp>
        <p:nvSpPr>
          <p:cNvPr id="8" name="Freeform: Shape 7">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コンテンツ プレースホルダー 2">
            <a:extLst>
              <a:ext uri="{FF2B5EF4-FFF2-40B4-BE49-F238E27FC236}">
                <a16:creationId xmlns:a16="http://schemas.microsoft.com/office/drawing/2014/main" id="{6FD1F562-2FFE-414D-B17E-D79E05F51868}"/>
              </a:ext>
            </a:extLst>
          </p:cNvPr>
          <p:cNvSpPr>
            <a:spLocks noGrp="1"/>
          </p:cNvSpPr>
          <p:nvPr>
            <p:ph idx="1"/>
          </p:nvPr>
        </p:nvSpPr>
        <p:spPr>
          <a:xfrm>
            <a:off x="841248" y="2174358"/>
            <a:ext cx="7731642" cy="4045467"/>
          </a:xfrm>
        </p:spPr>
        <p:txBody>
          <a:bodyPr anchor="t">
            <a:normAutofit/>
          </a:bodyPr>
          <a:lstStyle/>
          <a:p>
            <a:r>
              <a:rPr lang="ja-JP" altLang="en-US" dirty="0"/>
              <a:t>以前、友人にプログラム（学校の課題）の相談を持ち掛けた際、コロナ対策として直接会うことを避け、</a:t>
            </a:r>
            <a:r>
              <a:rPr lang="en-US" altLang="ja-JP" dirty="0"/>
              <a:t>LINE</a:t>
            </a:r>
            <a:r>
              <a:rPr lang="ja-JP" altLang="en-US" dirty="0"/>
              <a:t>を用いて手伝ってもらいました。しかしなかなか解決に至らず、友人の時間を長く取ってしまった事に申し訳なくなった経験があります。</a:t>
            </a:r>
            <a:endParaRPr kumimoji="1" lang="ja-JP" altLang="en-US" sz="2400" dirty="0">
              <a:solidFill>
                <a:schemeClr val="bg1"/>
              </a:solidFill>
            </a:endParaRPr>
          </a:p>
        </p:txBody>
      </p:sp>
    </p:spTree>
    <p:extLst>
      <p:ext uri="{BB962C8B-B14F-4D97-AF65-F5344CB8AC3E}">
        <p14:creationId xmlns:p14="http://schemas.microsoft.com/office/powerpoint/2010/main" val="315243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F2281D-81A1-4C43-B2D8-133B66CB10F7}"/>
              </a:ext>
            </a:extLst>
          </p:cNvPr>
          <p:cNvSpPr>
            <a:spLocks noGrp="1"/>
          </p:cNvSpPr>
          <p:nvPr>
            <p:ph type="title"/>
          </p:nvPr>
        </p:nvSpPr>
        <p:spPr>
          <a:xfrm>
            <a:off x="1653363" y="365760"/>
            <a:ext cx="9367203" cy="1188720"/>
          </a:xfrm>
        </p:spPr>
        <p:txBody>
          <a:bodyPr>
            <a:normAutofit/>
          </a:bodyPr>
          <a:lstStyle/>
          <a:p>
            <a:r>
              <a:rPr kumimoji="1" lang="ja-JP" altLang="en-US" dirty="0"/>
              <a:t>解決策</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コンテンツ プレースホルダー 2">
            <a:extLst>
              <a:ext uri="{FF2B5EF4-FFF2-40B4-BE49-F238E27FC236}">
                <a16:creationId xmlns:a16="http://schemas.microsoft.com/office/drawing/2014/main" id="{E5702E99-E23A-4F78-A92B-3039170EBCF0}"/>
              </a:ext>
            </a:extLst>
          </p:cNvPr>
          <p:cNvSpPr>
            <a:spLocks noGrp="1"/>
          </p:cNvSpPr>
          <p:nvPr>
            <p:ph idx="1"/>
          </p:nvPr>
        </p:nvSpPr>
        <p:spPr>
          <a:xfrm>
            <a:off x="1653363" y="2176272"/>
            <a:ext cx="9367204" cy="4041648"/>
          </a:xfrm>
        </p:spPr>
        <p:txBody>
          <a:bodyPr anchor="t">
            <a:normAutofit lnSpcReduction="10000"/>
          </a:bodyPr>
          <a:lstStyle/>
          <a:p>
            <a:r>
              <a:rPr lang="ja-JP" altLang="en-US" dirty="0"/>
              <a:t>「ラバーダック・デバッグ」は、説明を聞かせる対象が無機物なので、誰の手を煩わせることもなく、コロナ禍の中でも目的が達成できます。 特徴</a:t>
            </a:r>
            <a:r>
              <a:rPr lang="en-US" altLang="ja-JP" dirty="0"/>
              <a:t>1</a:t>
            </a:r>
            <a:r>
              <a:rPr lang="ja-JP" altLang="en-US" dirty="0"/>
              <a:t>の機能によって、再度説明をしたときに理解のしやすい説明になり、利用者を深い理解に誘導しやすくなります。 また、特徴</a:t>
            </a:r>
            <a:r>
              <a:rPr lang="en-US" altLang="ja-JP" dirty="0"/>
              <a:t>3</a:t>
            </a:r>
            <a:r>
              <a:rPr lang="ja-JP" altLang="en-US" dirty="0"/>
              <a:t>の機能によってユーザの認識と、実際に話した説明が食い違いを見つけやすくする。また、説明はできるが具体的にどんな実装をすればよいのかを納得しきれていないときに、判断の指標としてリスト化しておけます。 </a:t>
            </a:r>
            <a:r>
              <a:rPr lang="en-US" altLang="ja-JP" dirty="0"/>
              <a:t>'''' </a:t>
            </a:r>
            <a:r>
              <a:rPr lang="ja-JP" altLang="en-US" dirty="0"/>
              <a:t>客観的にラバーダックデバッグを実施でき、より強力にラバーダックデバッグを行えるようになる。 </a:t>
            </a:r>
            <a:r>
              <a:rPr lang="en-US" altLang="ja-JP" dirty="0"/>
              <a:t>''''</a:t>
            </a:r>
            <a:endParaRPr kumimoji="1" lang="ja-JP" altLang="en-US" sz="2400" dirty="0"/>
          </a:p>
        </p:txBody>
      </p:sp>
    </p:spTree>
    <p:extLst>
      <p:ext uri="{BB962C8B-B14F-4D97-AF65-F5344CB8AC3E}">
        <p14:creationId xmlns:p14="http://schemas.microsoft.com/office/powerpoint/2010/main" val="311936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3FA27B-C352-43E7-80F9-CBD601378399}"/>
              </a:ext>
            </a:extLst>
          </p:cNvPr>
          <p:cNvSpPr>
            <a:spLocks noGrp="1"/>
          </p:cNvSpPr>
          <p:nvPr>
            <p:ph type="title"/>
          </p:nvPr>
        </p:nvSpPr>
        <p:spPr>
          <a:xfrm>
            <a:off x="1653363" y="365760"/>
            <a:ext cx="9367203" cy="1188720"/>
          </a:xfrm>
        </p:spPr>
        <p:txBody>
          <a:bodyPr>
            <a:normAutofit/>
          </a:bodyPr>
          <a:lstStyle/>
          <a:p>
            <a:r>
              <a:rPr kumimoji="1" lang="ja-JP" altLang="en-US" dirty="0"/>
              <a:t>実践動画</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コンテンツ プレースホルダー 2">
            <a:extLst>
              <a:ext uri="{FF2B5EF4-FFF2-40B4-BE49-F238E27FC236}">
                <a16:creationId xmlns:a16="http://schemas.microsoft.com/office/drawing/2014/main" id="{16209EA9-D6B4-4AFB-92E6-F85DB5BE0CB9}"/>
              </a:ext>
            </a:extLst>
          </p:cNvPr>
          <p:cNvSpPr>
            <a:spLocks noGrp="1"/>
          </p:cNvSpPr>
          <p:nvPr>
            <p:ph idx="1"/>
          </p:nvPr>
        </p:nvSpPr>
        <p:spPr>
          <a:xfrm>
            <a:off x="1653363" y="2176272"/>
            <a:ext cx="9367204" cy="4041648"/>
          </a:xfrm>
        </p:spPr>
        <p:txBody>
          <a:bodyPr anchor="t">
            <a:normAutofit/>
          </a:bodyPr>
          <a:lstStyle/>
          <a:p>
            <a:r>
              <a:rPr kumimoji="1" lang="ja-JP" altLang="en-US" sz="2400" dirty="0"/>
              <a:t>ここで動画を再生できるようにする</a:t>
            </a:r>
          </a:p>
        </p:txBody>
      </p:sp>
      <mc:AlternateContent xmlns:mc="http://schemas.openxmlformats.org/markup-compatibility/2006">
        <mc:Choice xmlns:am3d="http://schemas.microsoft.com/office/drawing/2017/model3d" Requires="am3d">
          <p:graphicFrame>
            <p:nvGraphicFramePr>
              <p:cNvPr id="4" name="3D モデル 3" descr="ゴム製のアヒル">
                <a:extLst>
                  <a:ext uri="{FF2B5EF4-FFF2-40B4-BE49-F238E27FC236}">
                    <a16:creationId xmlns:a16="http://schemas.microsoft.com/office/drawing/2014/main" id="{C1D4C038-EF2B-47DD-8EF6-717888B91BE9}"/>
                  </a:ext>
                </a:extLst>
              </p:cNvPr>
              <p:cNvGraphicFramePr>
                <a:graphicFrameLocks noChangeAspect="1"/>
              </p:cNvGraphicFramePr>
              <p:nvPr>
                <p:extLst>
                  <p:ext uri="{D42A27DB-BD31-4B8C-83A1-F6EECF244321}">
                    <p14:modId xmlns:p14="http://schemas.microsoft.com/office/powerpoint/2010/main" val="2370166704"/>
                  </p:ext>
                </p:extLst>
              </p:nvPr>
            </p:nvGraphicFramePr>
            <p:xfrm>
              <a:off x="46559" y="2632619"/>
              <a:ext cx="2942649" cy="3647362"/>
            </p:xfrm>
            <a:graphic>
              <a:graphicData uri="http://schemas.microsoft.com/office/drawing/2017/model3d">
                <am3d:model3d r:embed="rId2">
                  <am3d:spPr>
                    <a:xfrm>
                      <a:off x="0" y="0"/>
                      <a:ext cx="2942649" cy="3647362"/>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1605335" ay="3094462" az="1293141"/>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ゴム製のアヒル">
                <a:extLst>
                  <a:ext uri="{FF2B5EF4-FFF2-40B4-BE49-F238E27FC236}">
                    <a16:creationId xmlns:a16="http://schemas.microsoft.com/office/drawing/2014/main" id="{C1D4C038-EF2B-47DD-8EF6-717888B91BE9}"/>
                  </a:ext>
                </a:extLst>
              </p:cNvPr>
              <p:cNvPicPr>
                <a:picLocks noGrp="1" noRot="1" noChangeAspect="1" noMove="1" noResize="1" noEditPoints="1" noAdjustHandles="1" noChangeArrowheads="1" noChangeShapeType="1" noCrop="1"/>
              </p:cNvPicPr>
              <p:nvPr/>
            </p:nvPicPr>
            <p:blipFill>
              <a:blip r:embed="rId3"/>
              <a:stretch>
                <a:fillRect/>
              </a:stretch>
            </p:blipFill>
            <p:spPr>
              <a:xfrm>
                <a:off x="46559" y="2632619"/>
                <a:ext cx="2942649" cy="36473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モデル 8" descr="ゴム製のアヒル">
                <a:extLst>
                  <a:ext uri="{FF2B5EF4-FFF2-40B4-BE49-F238E27FC236}">
                    <a16:creationId xmlns:a16="http://schemas.microsoft.com/office/drawing/2014/main" id="{A34C077D-5104-447A-AA6E-9C9DDAD0E4C4}"/>
                  </a:ext>
                </a:extLst>
              </p:cNvPr>
              <p:cNvGraphicFramePr>
                <a:graphicFrameLocks noChangeAspect="1"/>
              </p:cNvGraphicFramePr>
              <p:nvPr>
                <p:extLst>
                  <p:ext uri="{D42A27DB-BD31-4B8C-83A1-F6EECF244321}">
                    <p14:modId xmlns:p14="http://schemas.microsoft.com/office/powerpoint/2010/main" val="253240210"/>
                  </p:ext>
                </p:extLst>
              </p:nvPr>
            </p:nvGraphicFramePr>
            <p:xfrm>
              <a:off x="2475158" y="2654395"/>
              <a:ext cx="2523630" cy="3723545"/>
            </p:xfrm>
            <a:graphic>
              <a:graphicData uri="http://schemas.microsoft.com/office/drawing/2017/model3d">
                <am3d:model3d r:embed="rId2">
                  <am3d:spPr>
                    <a:xfrm>
                      <a:off x="0" y="0"/>
                      <a:ext cx="2523630" cy="3723545"/>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2469455" ay="3738379" az="2264356"/>
                    <am3d:postTrans dx="0" dy="0" dz="0"/>
                  </am3d:trans>
                  <am3d:raster rName="Office3DRenderer" rVer="16.0.8326">
                    <am3d:blip r:embed="rId4"/>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モデル 8" descr="ゴム製のアヒル">
                <a:extLst>
                  <a:ext uri="{FF2B5EF4-FFF2-40B4-BE49-F238E27FC236}">
                    <a16:creationId xmlns:a16="http://schemas.microsoft.com/office/drawing/2014/main" id="{A34C077D-5104-447A-AA6E-9C9DDAD0E4C4}"/>
                  </a:ext>
                </a:extLst>
              </p:cNvPr>
              <p:cNvPicPr>
                <a:picLocks noGrp="1" noRot="1" noChangeAspect="1" noMove="1" noResize="1" noEditPoints="1" noAdjustHandles="1" noChangeArrowheads="1" noChangeShapeType="1" noCrop="1"/>
              </p:cNvPicPr>
              <p:nvPr/>
            </p:nvPicPr>
            <p:blipFill>
              <a:blip r:embed="rId4"/>
              <a:stretch>
                <a:fillRect/>
              </a:stretch>
            </p:blipFill>
            <p:spPr>
              <a:xfrm>
                <a:off x="2475158" y="2654395"/>
                <a:ext cx="2523630" cy="372354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モデル 10" descr="ゴム製のアヒル">
                <a:extLst>
                  <a:ext uri="{FF2B5EF4-FFF2-40B4-BE49-F238E27FC236}">
                    <a16:creationId xmlns:a16="http://schemas.microsoft.com/office/drawing/2014/main" id="{6CD7EB37-0939-40A9-A984-798C84EDC31D}"/>
                  </a:ext>
                </a:extLst>
              </p:cNvPr>
              <p:cNvGraphicFramePr>
                <a:graphicFrameLocks noChangeAspect="1"/>
              </p:cNvGraphicFramePr>
              <p:nvPr>
                <p:extLst>
                  <p:ext uri="{D42A27DB-BD31-4B8C-83A1-F6EECF244321}">
                    <p14:modId xmlns:p14="http://schemas.microsoft.com/office/powerpoint/2010/main" val="4160245357"/>
                  </p:ext>
                </p:extLst>
              </p:nvPr>
            </p:nvGraphicFramePr>
            <p:xfrm>
              <a:off x="4604656" y="2623096"/>
              <a:ext cx="2218891" cy="3666406"/>
            </p:xfrm>
            <a:graphic>
              <a:graphicData uri="http://schemas.microsoft.com/office/drawing/2017/model3d">
                <am3d:model3d r:embed="rId2">
                  <am3d:spPr>
                    <a:xfrm>
                      <a:off x="0" y="0"/>
                      <a:ext cx="2218891" cy="3666406"/>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5836546" ay="4530564" az="5850715"/>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モデル 10" descr="ゴム製のアヒル">
                <a:extLst>
                  <a:ext uri="{FF2B5EF4-FFF2-40B4-BE49-F238E27FC236}">
                    <a16:creationId xmlns:a16="http://schemas.microsoft.com/office/drawing/2014/main" id="{6CD7EB37-0939-40A9-A984-798C84EDC31D}"/>
                  </a:ext>
                </a:extLst>
              </p:cNvPr>
              <p:cNvPicPr>
                <a:picLocks noGrp="1" noRot="1" noChangeAspect="1" noMove="1" noResize="1" noEditPoints="1" noAdjustHandles="1" noChangeArrowheads="1" noChangeShapeType="1" noCrop="1"/>
              </p:cNvPicPr>
              <p:nvPr/>
            </p:nvPicPr>
            <p:blipFill>
              <a:blip r:embed="rId5"/>
              <a:stretch>
                <a:fillRect/>
              </a:stretch>
            </p:blipFill>
            <p:spPr>
              <a:xfrm>
                <a:off x="4604656" y="2623096"/>
                <a:ext cx="2218891" cy="36664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モデル 12" descr="ゴム製のアヒル">
                <a:extLst>
                  <a:ext uri="{FF2B5EF4-FFF2-40B4-BE49-F238E27FC236}">
                    <a16:creationId xmlns:a16="http://schemas.microsoft.com/office/drawing/2014/main" id="{567D8C66-9EBC-463C-B479-A090AF0DA432}"/>
                  </a:ext>
                </a:extLst>
              </p:cNvPr>
              <p:cNvGraphicFramePr>
                <a:graphicFrameLocks noChangeAspect="1"/>
              </p:cNvGraphicFramePr>
              <p:nvPr>
                <p:extLst>
                  <p:ext uri="{D42A27DB-BD31-4B8C-83A1-F6EECF244321}">
                    <p14:modId xmlns:p14="http://schemas.microsoft.com/office/powerpoint/2010/main" val="322486275"/>
                  </p:ext>
                </p:extLst>
              </p:nvPr>
            </p:nvGraphicFramePr>
            <p:xfrm>
              <a:off x="7588620" y="-76819"/>
              <a:ext cx="2980742" cy="3399758"/>
            </p:xfrm>
            <a:graphic>
              <a:graphicData uri="http://schemas.microsoft.com/office/drawing/2017/model3d">
                <am3d:model3d r:embed="rId2">
                  <am3d:spPr>
                    <a:xfrm>
                      <a:off x="0" y="0"/>
                      <a:ext cx="2980742" cy="3399758"/>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10555908" ay="3127108" az="10607204"/>
                    <am3d:postTrans dx="0" dy="0" dz="0"/>
                  </am3d:trans>
                  <am3d:raster rName="Office3DRenderer" rVer="16.0.8326">
                    <am3d:blip r:embed="rId6"/>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モデル 12" descr="ゴム製のアヒル">
                <a:extLst>
                  <a:ext uri="{FF2B5EF4-FFF2-40B4-BE49-F238E27FC236}">
                    <a16:creationId xmlns:a16="http://schemas.microsoft.com/office/drawing/2014/main" id="{567D8C66-9EBC-463C-B479-A090AF0DA432}"/>
                  </a:ext>
                </a:extLst>
              </p:cNvPr>
              <p:cNvPicPr>
                <a:picLocks noGrp="1" noRot="1" noChangeAspect="1" noMove="1" noResize="1" noEditPoints="1" noAdjustHandles="1" noChangeArrowheads="1" noChangeShapeType="1" noCrop="1"/>
              </p:cNvPicPr>
              <p:nvPr/>
            </p:nvPicPr>
            <p:blipFill>
              <a:blip r:embed="rId6"/>
              <a:stretch>
                <a:fillRect/>
              </a:stretch>
            </p:blipFill>
            <p:spPr>
              <a:xfrm>
                <a:off x="7588620" y="-76819"/>
                <a:ext cx="2980742" cy="33997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モデル 13" descr="ゴム製のアヒル">
                <a:extLst>
                  <a:ext uri="{FF2B5EF4-FFF2-40B4-BE49-F238E27FC236}">
                    <a16:creationId xmlns:a16="http://schemas.microsoft.com/office/drawing/2014/main" id="{7A4B1214-4765-441D-ADBA-EE78457EF9A4}"/>
                  </a:ext>
                </a:extLst>
              </p:cNvPr>
              <p:cNvGraphicFramePr>
                <a:graphicFrameLocks noChangeAspect="1"/>
              </p:cNvGraphicFramePr>
              <p:nvPr>
                <p:extLst>
                  <p:ext uri="{D42A27DB-BD31-4B8C-83A1-F6EECF244321}">
                    <p14:modId xmlns:p14="http://schemas.microsoft.com/office/powerpoint/2010/main" val="3242165248"/>
                  </p:ext>
                </p:extLst>
              </p:nvPr>
            </p:nvGraphicFramePr>
            <p:xfrm>
              <a:off x="6742199" y="2851620"/>
              <a:ext cx="2447447" cy="3590222"/>
            </p:xfrm>
            <a:graphic>
              <a:graphicData uri="http://schemas.microsoft.com/office/drawing/2017/model3d">
                <am3d:model3d r:embed="rId2">
                  <am3d:spPr>
                    <a:xfrm>
                      <a:off x="0" y="0"/>
                      <a:ext cx="2447447" cy="3590222"/>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8892766" ay="4393384" az="8959047"/>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モデル 13" descr="ゴム製のアヒル">
                <a:extLst>
                  <a:ext uri="{FF2B5EF4-FFF2-40B4-BE49-F238E27FC236}">
                    <a16:creationId xmlns:a16="http://schemas.microsoft.com/office/drawing/2014/main" id="{7A4B1214-4765-441D-ADBA-EE78457EF9A4}"/>
                  </a:ext>
                </a:extLst>
              </p:cNvPr>
              <p:cNvPicPr>
                <a:picLocks noGrp="1" noRot="1" noChangeAspect="1" noMove="1" noResize="1" noEditPoints="1" noAdjustHandles="1" noChangeArrowheads="1" noChangeShapeType="1" noCrop="1"/>
              </p:cNvPicPr>
              <p:nvPr/>
            </p:nvPicPr>
            <p:blipFill>
              <a:blip r:embed="rId7"/>
              <a:stretch>
                <a:fillRect/>
              </a:stretch>
            </p:blipFill>
            <p:spPr>
              <a:xfrm>
                <a:off x="6742199" y="2851620"/>
                <a:ext cx="2447447" cy="35902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モデル 14" descr="ゴム製のアヒル">
                <a:extLst>
                  <a:ext uri="{FF2B5EF4-FFF2-40B4-BE49-F238E27FC236}">
                    <a16:creationId xmlns:a16="http://schemas.microsoft.com/office/drawing/2014/main" id="{82C610D9-B2CC-46BD-AD14-7F9FA6AB6AC2}"/>
                  </a:ext>
                </a:extLst>
              </p:cNvPr>
              <p:cNvGraphicFramePr>
                <a:graphicFrameLocks noChangeAspect="1"/>
              </p:cNvGraphicFramePr>
              <p:nvPr>
                <p:extLst>
                  <p:ext uri="{D42A27DB-BD31-4B8C-83A1-F6EECF244321}">
                    <p14:modId xmlns:p14="http://schemas.microsoft.com/office/powerpoint/2010/main" val="2660242359"/>
                  </p:ext>
                </p:extLst>
              </p:nvPr>
            </p:nvGraphicFramePr>
            <p:xfrm>
              <a:off x="8993283" y="2928691"/>
              <a:ext cx="3152158" cy="3609269"/>
            </p:xfrm>
            <a:graphic>
              <a:graphicData uri="http://schemas.microsoft.com/office/drawing/2017/model3d">
                <am3d:model3d r:embed="rId2">
                  <am3d:spPr>
                    <a:xfrm>
                      <a:off x="0" y="0"/>
                      <a:ext cx="3152158" cy="3609269"/>
                    </a:xfrm>
                    <a:prstGeom prst="rect">
                      <a:avLst/>
                    </a:prstGeom>
                  </am3d:spPr>
                  <am3d:camera>
                    <am3d:pos x="0" y="0" z="66706151"/>
                    <am3d:up dx="0" dy="36000000" dz="0"/>
                    <am3d:lookAt x="0" y="0" z="0"/>
                    <am3d:perspective fov="2700000"/>
                  </am3d:camera>
                  <am3d:trans>
                    <am3d:meterPerModelUnit n="3280840" d="1000000"/>
                    <am3d:preTrans dx="730398" dy="-4116210" dz="-10742434"/>
                    <am3d:scale>
                      <am3d:sx n="1000000" d="1000000"/>
                      <am3d:sy n="1000000" d="1000000"/>
                      <am3d:sz n="1000000" d="1000000"/>
                    </am3d:scale>
                    <am3d:rot ax="9345060" ay="2823673" az="9704946"/>
                    <am3d:postTrans dx="0" dy="0" dz="0"/>
                  </am3d:trans>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モデル 14" descr="ゴム製のアヒル">
                <a:extLst>
                  <a:ext uri="{FF2B5EF4-FFF2-40B4-BE49-F238E27FC236}">
                    <a16:creationId xmlns:a16="http://schemas.microsoft.com/office/drawing/2014/main" id="{82C610D9-B2CC-46BD-AD14-7F9FA6AB6AC2}"/>
                  </a:ext>
                </a:extLst>
              </p:cNvPr>
              <p:cNvPicPr>
                <a:picLocks noGrp="1" noRot="1" noChangeAspect="1" noMove="1" noResize="1" noEditPoints="1" noAdjustHandles="1" noChangeArrowheads="1" noChangeShapeType="1" noCrop="1"/>
              </p:cNvPicPr>
              <p:nvPr/>
            </p:nvPicPr>
            <p:blipFill>
              <a:blip r:embed="rId8"/>
              <a:stretch>
                <a:fillRect/>
              </a:stretch>
            </p:blipFill>
            <p:spPr>
              <a:xfrm>
                <a:off x="8993283" y="2928691"/>
                <a:ext cx="3152158" cy="3609269"/>
              </a:xfrm>
              <a:prstGeom prst="rect">
                <a:avLst/>
              </a:prstGeom>
            </p:spPr>
          </p:pic>
        </mc:Fallback>
      </mc:AlternateContent>
    </p:spTree>
    <p:extLst>
      <p:ext uri="{BB962C8B-B14F-4D97-AF65-F5344CB8AC3E}">
        <p14:creationId xmlns:p14="http://schemas.microsoft.com/office/powerpoint/2010/main" val="19208381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331</Words>
  <Application>Microsoft Office PowerPoint</Application>
  <PresentationFormat>ワイド画面</PresentationFormat>
  <Paragraphs>15</Paragraphs>
  <Slides>5</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vt:i4>
      </vt:variant>
    </vt:vector>
  </HeadingPairs>
  <TitlesOfParts>
    <vt:vector size="9" baseType="lpstr">
      <vt:lpstr>游ゴシック</vt:lpstr>
      <vt:lpstr>游ゴシック Light</vt:lpstr>
      <vt:lpstr>Arial</vt:lpstr>
      <vt:lpstr>Office テーマ</vt:lpstr>
      <vt:lpstr>“作品名”</vt:lpstr>
      <vt:lpstr>「ラバーダック・デバッグ」とは</vt:lpstr>
      <vt:lpstr>問題点：</vt:lpstr>
      <vt:lpstr>解決策</vt:lpstr>
      <vt:lpstr>実践動画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“作品名”</dc:title>
  <dc:creator>中尾 龍矢</dc:creator>
  <cp:lastModifiedBy>paniagua kuroki carlos alejandro</cp:lastModifiedBy>
  <cp:revision>5</cp:revision>
  <dcterms:created xsi:type="dcterms:W3CDTF">2020-11-05T11:12:56Z</dcterms:created>
  <dcterms:modified xsi:type="dcterms:W3CDTF">2020-11-05T16:06:41Z</dcterms:modified>
</cp:coreProperties>
</file>